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7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8.xml" ContentType="application/vnd.openxmlformats-officedocument.theme+xml"/>
  <Override PartName="/ppt/slideLayouts/slideLayout43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32"/>
  </p:notesMasterIdLst>
  <p:handoutMasterIdLst>
    <p:handoutMasterId r:id="rId33"/>
  </p:handoutMasterIdLst>
  <p:sldIdLst>
    <p:sldId id="268" r:id="rId10"/>
    <p:sldId id="271" r:id="rId11"/>
    <p:sldId id="446" r:id="rId12"/>
    <p:sldId id="447" r:id="rId13"/>
    <p:sldId id="428" r:id="rId14"/>
    <p:sldId id="429" r:id="rId15"/>
    <p:sldId id="430" r:id="rId16"/>
    <p:sldId id="419" r:id="rId17"/>
    <p:sldId id="431" r:id="rId18"/>
    <p:sldId id="432" r:id="rId19"/>
    <p:sldId id="435" r:id="rId20"/>
    <p:sldId id="300" r:id="rId21"/>
    <p:sldId id="438" r:id="rId22"/>
    <p:sldId id="440" r:id="rId23"/>
    <p:sldId id="441" r:id="rId24"/>
    <p:sldId id="442" r:id="rId25"/>
    <p:sldId id="443" r:id="rId26"/>
    <p:sldId id="444" r:id="rId27"/>
    <p:sldId id="445" r:id="rId28"/>
    <p:sldId id="1116" r:id="rId29"/>
    <p:sldId id="394" r:id="rId30"/>
    <p:sldId id="433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DDD7"/>
    <a:srgbClr val="A3DDD3"/>
    <a:srgbClr val="5AC5DD"/>
    <a:srgbClr val="77E2E5"/>
    <a:srgbClr val="78E5D4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24" autoAdjust="0"/>
    <p:restoredTop sz="91433" autoAdjust="0"/>
  </p:normalViewPr>
  <p:slideViewPr>
    <p:cSldViewPr snapToGrid="0">
      <p:cViewPr varScale="1">
        <p:scale>
          <a:sx n="113" d="100"/>
          <a:sy n="113" d="100"/>
        </p:scale>
        <p:origin x="201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63" d="100"/>
        <a:sy n="163" d="100"/>
      </p:scale>
      <p:origin x="0" y="0"/>
    </p:cViewPr>
  </p:sorterViewPr>
  <p:notesViewPr>
    <p:cSldViewPr snapToGrid="0" snapToObjects="1">
      <p:cViewPr varScale="1">
        <p:scale>
          <a:sx n="69" d="100"/>
          <a:sy n="69" d="100"/>
        </p:scale>
        <p:origin x="-219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34" Type="http://schemas.openxmlformats.org/officeDocument/2006/relationships/commentAuthors" Target="commentAuthor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viewProps" Target="view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9EEC0-9988-5B4C-B468-164DA90C2C8F}" type="datetime1">
              <a:rPr lang="en-US" smtClean="0"/>
              <a:t>4/27/20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5BF2E-F89B-C042-AF8D-DF2AC44352FA}" type="datetime1">
              <a:rPr lang="en-US" smtClean="0"/>
              <a:t>4/27/20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19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4017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2366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610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3433797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aseline="0"/>
            </a:lvl2pPr>
            <a:lvl3pPr marL="9144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baseline="0"/>
            </a:lvl3pPr>
            <a:lvl4pPr marL="13716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/>
            </a:lvl4pPr>
            <a:lvl5pPr marL="18288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aseline="0"/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Insert Text Here</a:t>
            </a:r>
          </a:p>
          <a:p>
            <a:pPr lvl="2"/>
            <a:r>
              <a:rPr lang="en-US" dirty="0"/>
              <a:t>Insert Text Here</a:t>
            </a:r>
          </a:p>
          <a:p>
            <a:pPr lvl="3"/>
            <a:r>
              <a:rPr lang="en-US" dirty="0"/>
              <a:t>Insert Text Here</a:t>
            </a:r>
          </a:p>
          <a:p>
            <a:pPr lvl="4"/>
            <a:r>
              <a:rPr lang="en-US" sz="1000" dirty="0"/>
              <a:t>Insert Text Here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Mass La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827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lo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20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32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mis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24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Grad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42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Student Study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5295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gh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183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095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rm Lif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7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Center Sky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2096753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127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(Interi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202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u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873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M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4344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862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192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59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PT_Template_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5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423885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6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pic>
        <p:nvPicPr>
          <p:cNvPr id="9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0870"/>
            <a:ext cx="9144000" cy="975360"/>
          </a:xfrm>
          <a:prstGeom prst="rect">
            <a:avLst/>
          </a:prstGeom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468393"/>
            <a:ext cx="8805158" cy="117518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9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/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910EA7FC-2F29-4B52-8A4F-4DFCB8F7D6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4717335" cy="3535027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2558866"/>
            <a:ext cx="3755643" cy="311482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5118100" y="2556650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lang="en-US" sz="1600" b="0" kern="1200" baseline="0" dirty="0">
                <a:solidFill>
                  <a:schemeClr val="tx1"/>
                </a:solidFill>
                <a:effectLst/>
                <a:latin typeface="Century Gothic"/>
                <a:ea typeface="+mn-ea"/>
                <a:cs typeface="Century Gothic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6650"/>
            <a:ext cx="4679423" cy="3354960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118100" y="4309948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0054396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3229"/>
            <a:ext cx="4688901" cy="4520664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844679"/>
            <a:ext cx="4557485" cy="411658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956507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844679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844681"/>
            <a:ext cx="1720170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792686" y="1901543"/>
            <a:ext cx="2133827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Picture Placeholder 7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239486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Picture Placeholder 7"/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2416629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1" name="Picture Placeholder 7"/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416629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593771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4593771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7214800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2046288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2046288"/>
            <a:ext cx="6241143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442167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5772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6225" y="2046288"/>
            <a:ext cx="2263775" cy="2762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819728"/>
            <a:ext cx="6253615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651000"/>
            <a:ext cx="8481556" cy="4430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620616"/>
            <a:ext cx="4217444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620616"/>
            <a:ext cx="4217756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aseline="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Here</a:t>
            </a:r>
          </a:p>
          <a:p>
            <a:r>
              <a:rPr lang="en-US" dirty="0"/>
              <a:t>Email Here</a:t>
            </a:r>
          </a:p>
          <a:p>
            <a:r>
              <a:rPr lang="en-US" dirty="0"/>
              <a:t>Phone Here</a:t>
            </a:r>
          </a:p>
        </p:txBody>
      </p:sp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icture 8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0"/>
            <a:ext cx="6284232" cy="27141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6" y="4209142"/>
            <a:ext cx="5014232" cy="19086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0" name="Picture 9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275943" y="4209143"/>
            <a:ext cx="3708400" cy="190930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8691562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3" y="2573615"/>
            <a:ext cx="8691562" cy="35433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aseline="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file://localhost/Users/jasonrodriguez/Projects/Power%20Points/FINAL%20Template/images/images/PPT_Template_Header.png" TargetMode="Externa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0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3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9" Type="http://schemas.openxmlformats.org/officeDocument/2006/relationships/image" Target="file://localhost/Users/jasonrodriguez/Projects/Power%20Points/FINAL%20Template/images/images/PPT_Template_Header.png" TargetMode="Externa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file://localhost/Users/jasonrodriguez/Projects/Power%20Points/FINAL%20Template/images/images/PPT_Template_Header.png" TargetMode="External"/><Relationship Id="rId3" Type="http://schemas.openxmlformats.org/officeDocument/2006/relationships/slideLayout" Target="../slideLayouts/slideLayout4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42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96116" y="6605986"/>
            <a:ext cx="2938212" cy="2011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/>
              <a:t>Chapter 23 Project Planning</a:t>
            </a:r>
          </a:p>
        </p:txBody>
      </p:sp>
      <p:sp>
        <p:nvSpPr>
          <p:cNvPr id="3" name="Text Placeholder 2"/>
          <p:cNvSpPr txBox="1">
            <a:spLocks/>
          </p:cNvSpPr>
          <p:nvPr userDrawn="1"/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Insert Text Here</a:t>
            </a:r>
          </a:p>
          <a:p>
            <a:pPr lvl="1"/>
            <a:r>
              <a:rPr lang="en-US" sz="1800" dirty="0"/>
              <a:t>Insert Text Here</a:t>
            </a:r>
          </a:p>
          <a:p>
            <a:pPr lvl="2"/>
            <a:r>
              <a:rPr lang="en-US" sz="1600" dirty="0"/>
              <a:t>Insert Text Here</a:t>
            </a:r>
          </a:p>
          <a:p>
            <a:pPr lvl="3"/>
            <a:r>
              <a:rPr lang="en-US" sz="1400" dirty="0"/>
              <a:t>Insert Text Here</a:t>
            </a:r>
          </a:p>
          <a:p>
            <a:pPr lvl="4"/>
            <a:r>
              <a:rPr lang="en-US" sz="1050" dirty="0"/>
              <a:t>Insert Text Here</a:t>
            </a: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PT_Template_Footer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7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63" r:id="rId6"/>
    <p:sldLayoutId id="2147483764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86801" y="6529848"/>
            <a:ext cx="407674" cy="22655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BCE4561-18E8-44FB-A361-19459C10D91F}" type="slidenum">
              <a:rPr lang="en-US" smtClean="0"/>
              <a:pPr/>
              <a:t>‹#›</a:t>
            </a:fld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767" r:id="rId2"/>
    <p:sldLayoutId id="2147483768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2" r:link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Text Placeholder 4"/>
          <p:cNvSpPr txBox="1">
            <a:spLocks/>
          </p:cNvSpPr>
          <p:nvPr userDrawn="1"/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Insert Subhead Line 1</a:t>
            </a:r>
            <a:br>
              <a:rPr lang="en-US" sz="2400" dirty="0"/>
            </a:br>
            <a:r>
              <a:rPr lang="en-US" sz="2400" dirty="0"/>
              <a:t>Insert Subhead Line 2</a:t>
            </a:r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53" r:id="rId2"/>
    <p:sldLayoutId id="2147483721" r:id="rId3"/>
    <p:sldLayoutId id="2147483742" r:id="rId4"/>
    <p:sldLayoutId id="2147483731" r:id="rId5"/>
    <p:sldLayoutId id="2147483745" r:id="rId6"/>
    <p:sldLayoutId id="2147483754" r:id="rId7"/>
    <p:sldLayoutId id="2147483755" r:id="rId8"/>
    <p:sldLayoutId id="2147483756" r:id="rId9"/>
    <p:sldLayoutId id="2147483758" r:id="rId10"/>
    <p:sldLayoutId id="2147483746" r:id="rId11"/>
    <p:sldLayoutId id="2147483748" r:id="rId12"/>
    <p:sldLayoutId id="2147483749" r:id="rId13"/>
    <p:sldLayoutId id="2147483750" r:id="rId14"/>
    <p:sldLayoutId id="2147483751" r:id="rId15"/>
    <p:sldLayoutId id="2147483736" r:id="rId16"/>
    <p:sldLayoutId id="2147483737" r:id="rId17"/>
    <p:sldLayoutId id="2147483741" r:id="rId18"/>
    <p:sldLayoutId id="2147483757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1" r:id="rId2"/>
    <p:sldLayoutId id="2147483702" r:id="rId3"/>
    <p:sldLayoutId id="2147483695" r:id="rId4"/>
    <p:sldLayoutId id="2147483703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SSW-555: Agile Methods for Software Development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Jim Rowland</a:t>
            </a:r>
          </a:p>
          <a:p>
            <a:r>
              <a:rPr lang="en-US" dirty="0"/>
              <a:t>Software Engineering</a:t>
            </a:r>
          </a:p>
          <a:p>
            <a:r>
              <a:rPr lang="en-US" dirty="0"/>
              <a:t>School of Systems and Enterprises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23825" y="2972057"/>
            <a:ext cx="5776232" cy="1745086"/>
          </a:xfrm>
        </p:spPr>
        <p:txBody>
          <a:bodyPr/>
          <a:lstStyle/>
          <a:p>
            <a:r>
              <a:rPr lang="en-US" sz="3200" b="1" dirty="0"/>
              <a:t>Course Review</a:t>
            </a:r>
          </a:p>
        </p:txBody>
      </p:sp>
    </p:spTree>
    <p:extLst>
      <p:ext uri="{BB962C8B-B14F-4D97-AF65-F5344CB8AC3E}">
        <p14:creationId xmlns:p14="http://schemas.microsoft.com/office/powerpoint/2010/main" val="988791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64230" y="996651"/>
            <a:ext cx="8879769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Most software development is maintenance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Need to include operations and customer support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Long-term planning is needed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Some systems have higher risks than others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Special practices may be needed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Starting and maintaining a software development project is as least as difficult as developing the software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Need to establish relationships with all important stakeholders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Need to understand the market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Coordination of effort requires constant vigilance</a:t>
            </a:r>
          </a:p>
          <a:p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77124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Other things matter,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952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Extreme Programming (XP)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941823" y="2073215"/>
            <a:ext cx="4343400" cy="329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sz="2800" dirty="0"/>
              <a:t>  </a:t>
            </a:r>
            <a:r>
              <a:rPr lang="en-US" dirty="0">
                <a:latin typeface="Gill Sans MT"/>
                <a:cs typeface="Gill Sans MT"/>
              </a:rPr>
              <a:t>Pair programming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dirty="0">
                <a:latin typeface="Gill Sans MT"/>
                <a:cs typeface="Gill Sans MT"/>
              </a:rPr>
              <a:t>  Collective ownership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dirty="0">
                <a:latin typeface="Gill Sans MT"/>
                <a:cs typeface="Gill Sans MT"/>
              </a:rPr>
              <a:t>  Continuous integration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dirty="0">
                <a:latin typeface="Gill Sans MT"/>
                <a:cs typeface="Gill Sans MT"/>
              </a:rPr>
              <a:t>  Sustainable pace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dirty="0">
                <a:latin typeface="Gill Sans MT"/>
                <a:cs typeface="Gill Sans MT"/>
              </a:rPr>
              <a:t>  Whole team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dirty="0">
                <a:latin typeface="Gill Sans MT"/>
                <a:cs typeface="Gill Sans MT"/>
              </a:rPr>
              <a:t>  Coding standards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416665" y="2073215"/>
            <a:ext cx="3962400" cy="329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sz="2800" dirty="0"/>
              <a:t>  </a:t>
            </a:r>
            <a:r>
              <a:rPr lang="en-US" dirty="0">
                <a:latin typeface="Gill Sans MT"/>
                <a:cs typeface="Gill Sans MT"/>
              </a:rPr>
              <a:t>The Planning Game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dirty="0">
                <a:latin typeface="Gill Sans MT"/>
                <a:cs typeface="Gill Sans MT"/>
              </a:rPr>
              <a:t>  Small releases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dirty="0">
                <a:latin typeface="Gill Sans MT"/>
                <a:cs typeface="Gill Sans MT"/>
              </a:rPr>
              <a:t>  Metaphor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dirty="0">
                <a:latin typeface="Gill Sans MT"/>
                <a:cs typeface="Gill Sans MT"/>
              </a:rPr>
              <a:t>  Simple design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dirty="0">
                <a:latin typeface="Gill Sans MT"/>
                <a:cs typeface="Gill Sans MT"/>
              </a:rPr>
              <a:t>  Testing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dirty="0">
                <a:latin typeface="Gill Sans MT"/>
                <a:cs typeface="Gill Sans MT"/>
              </a:rPr>
              <a:t>  Refactoring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539" y="1560739"/>
            <a:ext cx="1229560" cy="15322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948CEA-2A83-D84A-A642-2511D8682B8A}"/>
              </a:ext>
            </a:extLst>
          </p:cNvPr>
          <p:cNvSpPr txBox="1"/>
          <p:nvPr/>
        </p:nvSpPr>
        <p:spPr>
          <a:xfrm>
            <a:off x="416665" y="1478445"/>
            <a:ext cx="7382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MT" panose="020B0502020104020203" pitchFamily="34" charset="77"/>
              </a:rPr>
              <a:t>XP’s 12 Practices</a:t>
            </a:r>
          </a:p>
        </p:txBody>
      </p:sp>
    </p:spTree>
    <p:extLst>
      <p:ext uri="{BB962C8B-B14F-4D97-AF65-F5344CB8AC3E}">
        <p14:creationId xmlns:p14="http://schemas.microsoft.com/office/powerpoint/2010/main" val="3710927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Scrum	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86278" y="5848359"/>
            <a:ext cx="85908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http://www.innolution.com/essential-scrum/table-of-contents/chapter-2-scrum-framework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705225" y="2258841"/>
            <a:ext cx="2438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“Standup meeting”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49" y="1054670"/>
            <a:ext cx="8034201" cy="457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22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2" y="1019044"/>
            <a:ext cx="8916987" cy="4511810"/>
          </a:xfrm>
        </p:spPr>
        <p:txBody>
          <a:bodyPr/>
          <a:lstStyle/>
          <a:p>
            <a:r>
              <a:rPr lang="en-US" sz="2800" dirty="0">
                <a:latin typeface="Gill Sans MT"/>
                <a:cs typeface="Gill Sans MT"/>
              </a:rPr>
              <a:t>Toyota’s need for a better manufacturing process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/>
                <a:cs typeface="Gill Sans MT"/>
              </a:rPr>
              <a:t>Toyota’s 7 Principles of Lean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/>
                <a:cs typeface="Gill Sans MT"/>
              </a:rPr>
              <a:t>Eliminate waste,  Amplify learning,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/>
                <a:cs typeface="Gill Sans MT"/>
              </a:rPr>
              <a:t>Decide as late as possible, Deliver as fast a possible,</a:t>
            </a:r>
          </a:p>
          <a:p>
            <a:pPr lvl="1"/>
            <a:r>
              <a:rPr lang="en-US" sz="2600" dirty="0">
                <a:latin typeface="Gill Sans MT"/>
                <a:cs typeface="Gill Sans MT"/>
              </a:rPr>
              <a:t>Empower the team, Build integrity in, See the whole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Lean practices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/>
                <a:ea typeface="ＭＳ Ｐゴシック" charset="0"/>
                <a:cs typeface="Gill Sans MT"/>
              </a:rPr>
              <a:t>Value stream mapping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/>
                <a:ea typeface="ＭＳ Ｐゴシック" charset="0"/>
                <a:cs typeface="Gill Sans MT"/>
              </a:rPr>
              <a:t>Set-based development</a:t>
            </a:r>
          </a:p>
          <a:p>
            <a:pPr lvl="1"/>
            <a:r>
              <a:rPr lang="en-US" sz="2600" dirty="0">
                <a:latin typeface="Gill Sans MT"/>
                <a:ea typeface="ＭＳ Ｐゴシック" charset="0"/>
                <a:cs typeface="Gill Sans MT"/>
              </a:rPr>
              <a:t>Pull systems (Just In Time)</a:t>
            </a:r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600" dirty="0" err="1">
                <a:latin typeface="Gill Sans MT" charset="0"/>
                <a:ea typeface="ＭＳ Ｐゴシック" charset="0"/>
                <a:cs typeface="ＭＳ Ｐゴシック" charset="0"/>
              </a:rPr>
              <a:t>Kanban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boards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752120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Lean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468" y="1139408"/>
            <a:ext cx="1200827" cy="1320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234" y="3526102"/>
            <a:ext cx="3470600" cy="213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8724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RAD/DSDM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 descr="DSDMProces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491" y="959627"/>
            <a:ext cx="4851489" cy="2783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5401235" y="2669678"/>
            <a:ext cx="25426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/>
              <a:t>Source: Highsmith chapter 18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4423092" y="706824"/>
            <a:ext cx="1352272" cy="505605"/>
          </a:xfrm>
          <a:prstGeom prst="wedgeRoundRectCallout">
            <a:avLst>
              <a:gd name="adj1" fmla="val -57355"/>
              <a:gd name="adj2" fmla="val 88082"/>
              <a:gd name="adj3" fmla="val 16667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Start Here</a:t>
            </a:r>
          </a:p>
        </p:txBody>
      </p:sp>
      <p:sp>
        <p:nvSpPr>
          <p:cNvPr id="11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099228" y="3303286"/>
            <a:ext cx="4044772" cy="2054003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DSDM</a:t>
            </a:r>
          </a:p>
          <a:p>
            <a:pPr>
              <a:spcAft>
                <a:spcPts val="0"/>
              </a:spcAft>
            </a:pP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Formalized RAD</a:t>
            </a:r>
          </a:p>
          <a:p>
            <a:pPr>
              <a:spcAft>
                <a:spcPts val="0"/>
              </a:spcAft>
            </a:pP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Time boxing</a:t>
            </a:r>
          </a:p>
          <a:p>
            <a:pPr lvl="1">
              <a:spcAft>
                <a:spcPts val="0"/>
              </a:spcAft>
            </a:pP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Strict schedules </a:t>
            </a:r>
          </a:p>
          <a:p>
            <a:pPr lvl="1">
              <a:spcAft>
                <a:spcPts val="0"/>
              </a:spcAft>
            </a:pP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Drop features but don’t miss deadline</a:t>
            </a:r>
          </a:p>
          <a:p>
            <a:pPr>
              <a:spcAft>
                <a:spcPts val="0"/>
              </a:spcAft>
            </a:pP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Evolutionary prototyping: </a:t>
            </a:r>
          </a:p>
          <a:p>
            <a:pPr>
              <a:spcAft>
                <a:spcPts val="0"/>
              </a:spcAft>
            </a:pP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	</a:t>
            </a:r>
            <a:r>
              <a:rPr lang="en-US" dirty="0" err="1">
                <a:latin typeface="Gill Sans MT" charset="0"/>
                <a:ea typeface="ＭＳ Ｐゴシック" charset="0"/>
                <a:cs typeface="ＭＳ Ｐゴシック" charset="0"/>
              </a:rPr>
              <a:t>MoSCoW</a:t>
            </a:r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	80/20 rule</a:t>
            </a:r>
          </a:p>
          <a:p>
            <a:pPr>
              <a:spcAft>
                <a:spcPts val="0"/>
              </a:spcAft>
            </a:pP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Facilitated Joint Workshops (JAD)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320615" y="3303287"/>
            <a:ext cx="3794398" cy="2054003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Rapid (RAD)</a:t>
            </a:r>
          </a:p>
          <a:p>
            <a:pPr>
              <a:spcAft>
                <a:spcPts val="0"/>
              </a:spcAft>
            </a:pP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Changing customer-supplier model</a:t>
            </a:r>
          </a:p>
          <a:p>
            <a:pPr lvl="1">
              <a:spcAft>
                <a:spcPts val="0"/>
              </a:spcAft>
            </a:pPr>
            <a:r>
              <a:rPr lang="en-US" sz="1800" dirty="0">
                <a:latin typeface="Gill Sans MT" charset="0"/>
                <a:ea typeface="ＭＳ Ｐゴシック" charset="0"/>
                <a:cs typeface="ＭＳ Ｐゴシック" charset="0"/>
              </a:rPr>
              <a:t>In  house development groups</a:t>
            </a:r>
          </a:p>
          <a:p>
            <a:pPr>
              <a:spcAft>
                <a:spcPts val="0"/>
              </a:spcAft>
            </a:pP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Time boxed, incremental deliveries</a:t>
            </a:r>
          </a:p>
          <a:p>
            <a:pPr lvl="1">
              <a:spcAft>
                <a:spcPts val="0"/>
              </a:spcAft>
            </a:pPr>
            <a:r>
              <a:rPr lang="en-US" sz="1800" dirty="0">
                <a:latin typeface="Gill Sans MT" charset="0"/>
                <a:ea typeface="ＭＳ Ｐゴシック" charset="0"/>
                <a:cs typeface="ＭＳ Ｐゴシック" charset="0"/>
              </a:rPr>
              <a:t>Trade features for time</a:t>
            </a:r>
          </a:p>
          <a:p>
            <a:pPr>
              <a:spcAft>
                <a:spcPts val="0"/>
              </a:spcAft>
            </a:pP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Small teams</a:t>
            </a:r>
          </a:p>
          <a:p>
            <a:pPr>
              <a:spcAft>
                <a:spcPts val="0"/>
              </a:spcAft>
            </a:pP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Case Tools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378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341914"/>
            <a:ext cx="9067800" cy="40005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2" y="4847366"/>
            <a:ext cx="8916987" cy="840819"/>
          </a:xfrm>
        </p:spPr>
        <p:txBody>
          <a:bodyPr/>
          <a:lstStyle/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776763"/>
          </a:xfrm>
        </p:spPr>
        <p:txBody>
          <a:bodyPr/>
          <a:lstStyle/>
          <a:p>
            <a:r>
              <a:rPr lang="en-US" dirty="0">
                <a:latin typeface="Bookman Old Style" charset="0"/>
                <a:ea typeface="ＭＳ Ｐゴシック" charset="0"/>
                <a:cs typeface="ＭＳ Ｐゴシック" charset="0"/>
              </a:rPr>
              <a:t>Feature Driven Development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762000" y="5943600"/>
            <a:ext cx="22504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dirty="0"/>
              <a:t>source: Palmer2013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2878" y="878570"/>
            <a:ext cx="86376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>
                <a:latin typeface="Gill Sans MT"/>
                <a:cs typeface="Gill Sans MT"/>
              </a:rPr>
              <a:t>Scale Agile to large projects</a:t>
            </a:r>
          </a:p>
          <a:p>
            <a:pPr>
              <a:spcAft>
                <a:spcPts val="1200"/>
              </a:spcAft>
            </a:pPr>
            <a:r>
              <a:rPr lang="en-US" sz="2800" dirty="0">
                <a:latin typeface="Gill Sans MT"/>
                <a:cs typeface="Gill Sans MT"/>
              </a:rPr>
              <a:t>Jedi (Just Enough Design Initially) approach</a:t>
            </a:r>
          </a:p>
          <a:p>
            <a:pPr lvl="1"/>
            <a:r>
              <a:rPr lang="en-US" sz="2400" dirty="0">
                <a:latin typeface="Gill Sans MT"/>
                <a:cs typeface="Gill Sans MT"/>
              </a:rPr>
              <a:t>Not BDUF (Big Design Up Front) as in Plan driven approaches</a:t>
            </a:r>
          </a:p>
        </p:txBody>
      </p:sp>
    </p:spTree>
    <p:extLst>
      <p:ext uri="{BB962C8B-B14F-4D97-AF65-F5344CB8AC3E}">
        <p14:creationId xmlns:p14="http://schemas.microsoft.com/office/powerpoint/2010/main" val="450419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06231" y="1624611"/>
            <a:ext cx="8459962" cy="4511810"/>
          </a:xfrm>
        </p:spPr>
        <p:txBody>
          <a:bodyPr/>
          <a:lstStyle/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Crystal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6120" y="972802"/>
            <a:ext cx="1682629" cy="22212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72560" y="305325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322601" y="1379025"/>
            <a:ext cx="8459962" cy="451181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Alistair Cockburn’s family of Crystal methods</a:t>
            </a:r>
          </a:p>
          <a:p>
            <a:pPr lvl="1">
              <a:spcAft>
                <a:spcPts val="0"/>
              </a:spcAft>
            </a:pPr>
            <a:r>
              <a:rPr lang="en-US" sz="2500" dirty="0">
                <a:latin typeface="Gill Sans MT" charset="0"/>
                <a:ea typeface="ＭＳ Ｐゴシック" charset="0"/>
                <a:cs typeface="ＭＳ Ｐゴシック" charset="0"/>
              </a:rPr>
              <a:t>Add rigor to scale from small to large projects</a:t>
            </a:r>
          </a:p>
          <a:p>
            <a:pPr lvl="1"/>
            <a:r>
              <a:rPr lang="en-US" sz="2500" dirty="0">
                <a:latin typeface="Gill Sans MT" charset="0"/>
                <a:ea typeface="ＭＳ Ｐゴシック" charset="0"/>
                <a:cs typeface="ＭＳ Ｐゴシック" charset="0"/>
              </a:rPr>
              <a:t>Crystal Clear,  Yellow, Orange, Red</a:t>
            </a:r>
          </a:p>
          <a:p>
            <a:pPr>
              <a:spcAft>
                <a:spcPts val="0"/>
              </a:spcAft>
            </a:pPr>
            <a:r>
              <a:rPr lang="en-US" sz="2700" dirty="0">
                <a:latin typeface="Gill Sans MT" charset="0"/>
                <a:ea typeface="ＭＳ Ｐゴシック" charset="0"/>
                <a:cs typeface="ＭＳ Ｐゴシック" charset="0"/>
              </a:rPr>
              <a:t>Properties, techniques, and strategies</a:t>
            </a:r>
          </a:p>
          <a:p>
            <a:pPr lvl="1">
              <a:spcAft>
                <a:spcPts val="0"/>
              </a:spcAft>
            </a:pPr>
            <a:r>
              <a:rPr lang="en-US" sz="2500" dirty="0">
                <a:latin typeface="Gill Sans MT" charset="0"/>
                <a:ea typeface="ＭＳ Ｐゴシック" charset="0"/>
                <a:cs typeface="ＭＳ Ｐゴシック" charset="0"/>
              </a:rPr>
              <a:t>Borrowed from XP and adapted </a:t>
            </a:r>
          </a:p>
          <a:p>
            <a:pPr lvl="1"/>
            <a:r>
              <a:rPr lang="en-US" sz="2500" dirty="0">
                <a:latin typeface="Gill Sans MT" charset="0"/>
                <a:ea typeface="ＭＳ Ｐゴシック" charset="0"/>
                <a:cs typeface="ＭＳ Ｐゴシック" charset="0"/>
              </a:rPr>
              <a:t>Osmotic communication, early victory, walking skeleton, </a:t>
            </a:r>
            <a:r>
              <a:rPr lang="is-IS" sz="2500" dirty="0">
                <a:latin typeface="Gill Sans MT" charset="0"/>
                <a:ea typeface="ＭＳ Ｐゴシック" charset="0"/>
                <a:cs typeface="ＭＳ Ｐゴシック" charset="0"/>
              </a:rPr>
              <a:t>…</a:t>
            </a:r>
            <a:endParaRPr lang="en-US" sz="25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r>
              <a:rPr lang="en-US" sz="2700" dirty="0">
                <a:latin typeface="Gill Sans MT" charset="0"/>
                <a:ea typeface="ＭＳ Ｐゴシック" charset="0"/>
                <a:cs typeface="ＭＳ Ｐゴシック" charset="0"/>
              </a:rPr>
              <a:t>Roles and work products</a:t>
            </a:r>
          </a:p>
          <a:p>
            <a:pPr lvl="1">
              <a:spcAft>
                <a:spcPts val="0"/>
              </a:spcAft>
            </a:pPr>
            <a:r>
              <a:rPr lang="en-US" sz="2500" dirty="0">
                <a:latin typeface="Gill Sans MT" charset="0"/>
                <a:ea typeface="ＭＳ Ｐゴシック" charset="0"/>
                <a:cs typeface="ＭＳ Ｐゴシック" charset="0"/>
              </a:rPr>
              <a:t>Sponsor, team, coordinator/manager</a:t>
            </a:r>
          </a:p>
          <a:p>
            <a:pPr lvl="1"/>
            <a:r>
              <a:rPr lang="en-US" sz="2500" dirty="0">
                <a:latin typeface="Gill Sans MT" charset="0"/>
                <a:ea typeface="ＭＳ Ｐゴシック" charset="0"/>
                <a:cs typeface="ＭＳ Ｐゴシック" charset="0"/>
              </a:rPr>
              <a:t>Business expert, lead designer, tester, designer/programmer, writer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759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801127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Scaled Agile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24" y="814294"/>
            <a:ext cx="7239000" cy="547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3387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77124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Agile Methods at Spotify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Content Placeholder 4" descr="Screen Shot 2015-08-13 at 12.44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5" b="2795"/>
          <a:stretch>
            <a:fillRect/>
          </a:stretch>
        </p:blipFill>
        <p:spPr>
          <a:xfrm>
            <a:off x="-21579" y="1553648"/>
            <a:ext cx="5562319" cy="33369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068" y="2188616"/>
            <a:ext cx="3068433" cy="249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04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65145" y="1176376"/>
            <a:ext cx="8459962" cy="4511810"/>
          </a:xfrm>
        </p:spPr>
        <p:txBody>
          <a:bodyPr/>
          <a:lstStyle/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DevOps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09325" y="5551470"/>
            <a:ext cx="86660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Source: http://incyclesoftware.com/wp-content/uploads/2013/01/modern-release-cycle.png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6200"/>
            <a:ext cx="9144000" cy="416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71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471" y="5216523"/>
            <a:ext cx="3666904" cy="8062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okman Old Style" charset="0"/>
                <a:ea typeface="ＭＳ Ｐゴシック" charset="0"/>
                <a:cs typeface="ＭＳ Ｐゴシック" charset="0"/>
              </a:rPr>
              <a:t>Software project challenges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37358" y="1121716"/>
            <a:ext cx="8691562" cy="353502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Feasibility and profitability </a:t>
            </a:r>
            <a:r>
              <a:rPr lang="en-US" sz="2400" dirty="0">
                <a:solidFill>
                  <a:srgbClr val="008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– Should the project be done?</a:t>
            </a:r>
          </a:p>
          <a:p>
            <a:pPr marL="0" indent="0">
              <a:buNone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Requirements </a:t>
            </a:r>
            <a:r>
              <a:rPr lang="en-US" sz="2400" dirty="0">
                <a:solidFill>
                  <a:srgbClr val="008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– What needs to be done?</a:t>
            </a:r>
          </a:p>
          <a:p>
            <a:pPr marL="0" indent="0">
              <a:buNone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Planning and controlling </a:t>
            </a:r>
            <a:r>
              <a:rPr lang="en-US" sz="2400" dirty="0">
                <a:solidFill>
                  <a:srgbClr val="008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– Who does what and when?</a:t>
            </a:r>
          </a:p>
          <a:p>
            <a:pPr marL="0" indent="0">
              <a:buNone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Implementation</a:t>
            </a:r>
            <a:r>
              <a:rPr lang="en-US" sz="2400" dirty="0">
                <a:solidFill>
                  <a:srgbClr val="008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– Creating the software</a:t>
            </a:r>
          </a:p>
          <a:p>
            <a:pPr marL="0" indent="0">
              <a:buNone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Delivery and maintenance – </a:t>
            </a:r>
            <a:r>
              <a:rPr lang="en-US" sz="2400" dirty="0">
                <a:solidFill>
                  <a:srgbClr val="008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Delivery to users, responding to needed changes</a:t>
            </a:r>
          </a:p>
          <a:p>
            <a:pPr marL="0" indent="0">
              <a:buNone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Support </a:t>
            </a:r>
            <a:r>
              <a:rPr lang="en-US" sz="2400" dirty="0">
                <a:solidFill>
                  <a:srgbClr val="008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– Environment and tools needed for project</a:t>
            </a:r>
          </a:p>
          <a:p>
            <a:pPr marL="0" indent="0">
              <a:buNone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Teamwork</a:t>
            </a:r>
            <a:r>
              <a:rPr lang="en-US" sz="2400" dirty="0">
                <a:solidFill>
                  <a:srgbClr val="008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– Making sure everyone is on the same page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27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989480"/>
            <a:ext cx="7408578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b="1" dirty="0">
                <a:latin typeface="Gill Sans MT" charset="0"/>
                <a:ea typeface="ＭＳ Ｐゴシック" charset="0"/>
                <a:cs typeface="ＭＳ Ｐゴシック" charset="0"/>
              </a:rPr>
              <a:t>C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ulture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Empowered teams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Shared responsibilities</a:t>
            </a:r>
          </a:p>
          <a:p>
            <a:pPr>
              <a:spcAft>
                <a:spcPts val="0"/>
              </a:spcAft>
            </a:pPr>
            <a:r>
              <a:rPr lang="en-US" sz="2800" b="1" dirty="0">
                <a:latin typeface="Gill Sans MT" charset="0"/>
                <a:ea typeface="ＭＳ Ｐゴシック" charset="0"/>
                <a:cs typeface="ＭＳ Ｐゴシック" charset="0"/>
              </a:rPr>
              <a:t>A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utomation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Automate everything</a:t>
            </a:r>
          </a:p>
          <a:p>
            <a:pPr>
              <a:spcAft>
                <a:spcPts val="0"/>
              </a:spcAft>
            </a:pPr>
            <a:r>
              <a:rPr lang="en-US" sz="2800" b="1" dirty="0">
                <a:latin typeface="Gill Sans MT" charset="0"/>
                <a:ea typeface="ＭＳ Ｐゴシック" charset="0"/>
                <a:cs typeface="ＭＳ Ｐゴシック" charset="0"/>
              </a:rPr>
              <a:t>L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ean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Continuous improvement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Eliminate waste</a:t>
            </a:r>
          </a:p>
          <a:p>
            <a:pPr>
              <a:spcAft>
                <a:spcPts val="0"/>
              </a:spcAft>
            </a:pPr>
            <a:r>
              <a:rPr lang="en-US" sz="2800" b="1" dirty="0">
                <a:latin typeface="Gill Sans MT" charset="0"/>
                <a:ea typeface="ＭＳ Ｐゴシック" charset="0"/>
                <a:cs typeface="ＭＳ Ｐゴシック" charset="0"/>
              </a:rPr>
              <a:t>M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onitoring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Measure and report everything</a:t>
            </a:r>
          </a:p>
          <a:p>
            <a:pPr>
              <a:spcAft>
                <a:spcPts val="0"/>
              </a:spcAft>
            </a:pPr>
            <a:r>
              <a:rPr lang="en-US" sz="2800" b="1" dirty="0">
                <a:latin typeface="Gill Sans MT" charset="0"/>
                <a:ea typeface="ＭＳ Ｐゴシック" charset="0"/>
                <a:cs typeface="ＭＳ Ｐゴシック" charset="0"/>
              </a:rPr>
              <a:t>S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haring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Share learnings across the organization</a:t>
            </a:r>
          </a:p>
          <a:p>
            <a:pPr lvl="1">
              <a:spcAft>
                <a:spcPts val="0"/>
              </a:spcAft>
            </a:pPr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Achieving DevOps:  CALMS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4A6247-F880-DF49-82EA-6E5204E22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223" y="1944644"/>
            <a:ext cx="3808346" cy="296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0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145" y="1613311"/>
            <a:ext cx="4520539" cy="341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44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76376"/>
            <a:ext cx="8459962" cy="4511810"/>
          </a:xfrm>
        </p:spPr>
        <p:txBody>
          <a:bodyPr/>
          <a:lstStyle/>
          <a:p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77124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Good luck on the final exam!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600" y="2019300"/>
            <a:ext cx="51308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52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256912"/>
            <a:ext cx="8682404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1960s: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latin typeface="Gill Sans MT" charset="0"/>
                <a:ea typeface="ＭＳ Ｐゴシック" charset="0"/>
              </a:rPr>
              <a:t>Original software crisis leads to "software engineering”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Gill Sans MT" charset="0"/>
                <a:ea typeface="ＭＳ Ｐゴシック" charset="0"/>
              </a:rPr>
              <a:t>Apply techniques from other engineering disciplines to software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1970s: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Gill Sans MT" charset="0"/>
                <a:ea typeface="ＭＳ Ｐゴシック" charset="0"/>
              </a:rPr>
              <a:t>Adoption of traditional engineering methods, such as the waterfall model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1980s: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latin typeface="Gill Sans MT" charset="0"/>
                <a:ea typeface="ＭＳ Ｐゴシック" charset="0"/>
              </a:rPr>
              <a:t>Many attacks on complexity (OO, CASE tools, formal methods, iterative process models, process maturity)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latin typeface="Gill Sans MT" charset="0"/>
                <a:ea typeface="ＭＳ Ｐゴシック" charset="0"/>
              </a:rPr>
              <a:t>"No silver bullet" published by Brooks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Gill Sans MT" charset="0"/>
                <a:ea typeface="ＭＳ Ｐゴシック" charset="0"/>
              </a:rPr>
              <a:t>Software market expands from </a:t>
            </a:r>
            <a:r>
              <a:rPr lang="en-US" sz="2000" dirty="0" err="1">
                <a:latin typeface="Gill Sans MT" charset="0"/>
                <a:ea typeface="ＭＳ Ｐゴシック" charset="0"/>
              </a:rPr>
              <a:t>DoD</a:t>
            </a:r>
            <a:r>
              <a:rPr lang="en-US" sz="2000" dirty="0">
                <a:latin typeface="Gill Sans MT" charset="0"/>
                <a:ea typeface="ＭＳ Ｐゴシック" charset="0"/>
              </a:rPr>
              <a:t> and large business to home PCs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1990s: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Gill Sans MT" charset="0"/>
                <a:ea typeface="ＭＳ Ｐゴシック" charset="0"/>
              </a:rPr>
              <a:t>WWW, dot-com boom, and Internet time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Gill Sans MT" charset="0"/>
                <a:ea typeface="ＭＳ Ｐゴシック" charset="0"/>
              </a:rPr>
              <a:t>Backlash against heavy process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8172900" cy="651448"/>
          </a:xfrm>
        </p:spPr>
        <p:txBody>
          <a:bodyPr/>
          <a:lstStyle/>
          <a:p>
            <a:r>
              <a:rPr lang="en-US" dirty="0">
                <a:latin typeface="Bookman Old Style" charset="0"/>
                <a:ea typeface="ＭＳ Ｐゴシック" charset="0"/>
                <a:cs typeface="ＭＳ Ｐゴシック" charset="0"/>
              </a:rPr>
              <a:t>Software development before Agile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92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79926" y="1293134"/>
            <a:ext cx="8682404" cy="4511810"/>
          </a:xfrm>
        </p:spPr>
        <p:txBody>
          <a:bodyPr/>
          <a:lstStyle/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Developed at Rational Software in late 1990s after acquisition of several Object-Oriented companies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Based on 6 </a:t>
            </a:r>
            <a:r>
              <a:rPr lang="en-US" sz="2400" b="1" i="1" dirty="0">
                <a:latin typeface="Gill Sans MT" charset="0"/>
                <a:ea typeface="ＭＳ Ｐゴシック" charset="0"/>
                <a:cs typeface="ＭＳ Ｐゴシック" charset="0"/>
              </a:rPr>
              <a:t>Best Practices 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of Software Engineering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Develop iteratively</a:t>
            </a:r>
            <a:endParaRPr lang="en-US" sz="2000" dirty="0">
              <a:latin typeface="Gill Sans MT" charset="0"/>
              <a:ea typeface="ＭＳ Ｐゴシック" charset="0"/>
            </a:endParaRP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Manage requirements</a:t>
            </a:r>
            <a:endParaRPr lang="en-US" sz="2000" dirty="0">
              <a:latin typeface="Gill Sans MT" charset="0"/>
              <a:ea typeface="ＭＳ Ｐゴシック" charset="0"/>
            </a:endParaRP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Use component-based architectures</a:t>
            </a:r>
            <a:endParaRPr lang="en-US" sz="2000" dirty="0">
              <a:latin typeface="Gill Sans MT" charset="0"/>
              <a:ea typeface="ＭＳ Ｐゴシック" charset="0"/>
            </a:endParaRP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Model software visually (UML)</a:t>
            </a:r>
            <a:endParaRPr lang="en-US" sz="2000" dirty="0">
              <a:latin typeface="Gill Sans MT" charset="0"/>
              <a:ea typeface="ＭＳ Ｐゴシック" charset="0"/>
            </a:endParaRP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Continuously verify software quality</a:t>
            </a:r>
            <a:endParaRPr lang="en-US" sz="2000" dirty="0">
              <a:latin typeface="Gill Sans MT" charset="0"/>
              <a:ea typeface="ＭＳ Ｐゴシック" charset="0"/>
            </a:endParaRPr>
          </a:p>
          <a:p>
            <a:pPr lvl="1"/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Control changes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okman Old Style" charset="0"/>
                <a:ea typeface="ＭＳ Ｐゴシック" charset="0"/>
                <a:cs typeface="ＭＳ Ｐゴシック" charset="0"/>
              </a:rPr>
              <a:t>Rational Unified Process (RUP)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957" y="3134485"/>
            <a:ext cx="2160857" cy="85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07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06231" y="1151762"/>
            <a:ext cx="8516868" cy="4968256"/>
          </a:xfrm>
        </p:spPr>
        <p:txBody>
          <a:bodyPr/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We are uncovering better ways of developing </a:t>
            </a:r>
            <a:b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software by doing it and helping others do it. 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Through this work we have come to value: </a:t>
            </a:r>
          </a:p>
          <a:p>
            <a:pPr lvl="1">
              <a:lnSpc>
                <a:spcPct val="90000"/>
              </a:lnSpc>
            </a:pPr>
            <a:r>
              <a:rPr lang="en-US" sz="2400" b="1" u="sng" dirty="0">
                <a:latin typeface="Arial" charset="0"/>
                <a:ea typeface="ＭＳ Ｐゴシック" charset="0"/>
              </a:rPr>
              <a:t>Individuals and interactions</a:t>
            </a:r>
            <a:r>
              <a:rPr lang="en-US" sz="2000" dirty="0">
                <a:latin typeface="Arial" charset="0"/>
                <a:ea typeface="ＭＳ Ｐゴシック" charset="0"/>
              </a:rPr>
              <a:t> over processes and tools</a:t>
            </a:r>
          </a:p>
          <a:p>
            <a:pPr lvl="1">
              <a:lnSpc>
                <a:spcPct val="90000"/>
              </a:lnSpc>
            </a:pPr>
            <a:r>
              <a:rPr lang="en-US" sz="2400" b="1" u="sng" dirty="0">
                <a:latin typeface="Arial" charset="0"/>
                <a:ea typeface="ＭＳ Ｐゴシック" charset="0"/>
              </a:rPr>
              <a:t>Working software</a:t>
            </a:r>
            <a:r>
              <a:rPr lang="en-US" sz="2000" dirty="0">
                <a:latin typeface="Arial" charset="0"/>
                <a:ea typeface="ＭＳ Ｐゴシック" charset="0"/>
              </a:rPr>
              <a:t> over comprehensive documentation</a:t>
            </a:r>
          </a:p>
          <a:p>
            <a:pPr lvl="1">
              <a:lnSpc>
                <a:spcPct val="90000"/>
              </a:lnSpc>
            </a:pPr>
            <a:r>
              <a:rPr lang="en-US" sz="2400" b="1" u="sng" dirty="0">
                <a:latin typeface="Arial" charset="0"/>
                <a:ea typeface="ＭＳ Ｐゴシック" charset="0"/>
              </a:rPr>
              <a:t>Customer collaboration</a:t>
            </a:r>
            <a:r>
              <a:rPr lang="en-US" sz="2000" dirty="0">
                <a:latin typeface="Arial" charset="0"/>
                <a:ea typeface="ＭＳ Ｐゴシック" charset="0"/>
              </a:rPr>
              <a:t> over contract negotiation</a:t>
            </a:r>
          </a:p>
          <a:p>
            <a:pPr lvl="1">
              <a:lnSpc>
                <a:spcPct val="90000"/>
              </a:lnSpc>
            </a:pPr>
            <a:r>
              <a:rPr lang="en-US" sz="2400" b="1" u="sng" dirty="0">
                <a:latin typeface="Arial" charset="0"/>
                <a:ea typeface="ＭＳ Ｐゴシック" charset="0"/>
              </a:rPr>
              <a:t>Responding to change</a:t>
            </a:r>
            <a:r>
              <a:rPr lang="en-US" sz="2000" dirty="0">
                <a:latin typeface="Arial" charset="0"/>
                <a:ea typeface="ＭＳ Ｐゴシック" charset="0"/>
              </a:rPr>
              <a:t> over following a plan 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That is, while there is value in the items on the right, we value the items on the left more.</a:t>
            </a: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The </a:t>
            </a:r>
            <a:r>
              <a:rPr lang="en-US" sz="2400" b="1" dirty="0">
                <a:latin typeface="Gill Sans MT" charset="0"/>
                <a:ea typeface="ＭＳ Ｐゴシック" charset="0"/>
                <a:cs typeface="ＭＳ Ｐゴシック" charset="0"/>
              </a:rPr>
              <a:t>DevOps Manifesto 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expands the Agile Manifesto to include DevOps issues</a:t>
            </a: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Agile Manifesto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 descr="MLHS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609" y="304800"/>
            <a:ext cx="1464604" cy="206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6742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071787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Satisfy the customer through frequent delivery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Welcome changing requirements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Businesspeople and developers work together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Motivated people working at sustainable pace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Face-to-face communication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Continuous attention to technical quality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Simplicity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Self-organizing teams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Regular reflection</a:t>
            </a: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Principles of Agile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742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94701" y="1400495"/>
            <a:ext cx="3674100" cy="3092483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Extreme Programming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Scrum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Lean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DSDM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FDD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Different Agile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4627219" y="1418424"/>
            <a:ext cx="4385299" cy="331162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Crystal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SAF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Spotify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DevOps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(and many others)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AAEEB6-3873-4842-A5F8-98CCFC51FAFB}"/>
              </a:ext>
            </a:extLst>
          </p:cNvPr>
          <p:cNvSpPr txBox="1"/>
          <p:nvPr/>
        </p:nvSpPr>
        <p:spPr>
          <a:xfrm>
            <a:off x="533004" y="4999990"/>
            <a:ext cx="8188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MT" panose="020B0502020104020203" pitchFamily="34" charset="77"/>
              </a:rPr>
              <a:t>Similarities among and differences between methods</a:t>
            </a:r>
          </a:p>
        </p:txBody>
      </p:sp>
    </p:spTree>
    <p:extLst>
      <p:ext uri="{BB962C8B-B14F-4D97-AF65-F5344CB8AC3E}">
        <p14:creationId xmlns:p14="http://schemas.microsoft.com/office/powerpoint/2010/main" val="2936742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76376"/>
            <a:ext cx="8459962" cy="4511810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User stories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Testing 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Unit, regression, TDD, BDD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Pair programming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Refactoring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Continuous integration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Code ownership</a:t>
            </a:r>
          </a:p>
          <a:p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77124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Different practices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5061975" y="1199529"/>
            <a:ext cx="3815395" cy="451181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en-US" sz="2800" dirty="0" err="1">
                <a:latin typeface="Gill Sans MT" charset="0"/>
                <a:ea typeface="ＭＳ Ｐゴシック" charset="0"/>
                <a:cs typeface="ＭＳ Ｐゴシック" charset="0"/>
              </a:rPr>
              <a:t>Kanban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boards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JAD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Inspections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Crystal strategies and techniques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(and many others)</a:t>
            </a:r>
          </a:p>
          <a:p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604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76376"/>
            <a:ext cx="8459962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Large systems cannot be created easily by small teams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Larger teams require more planning and control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Some practices, such as impromptu face-to-face communication, don't scale well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Need to find other ways to coordinate between teams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Need to allow cross-fertilization across teams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Impossible to make all tasks independent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Dependencies must be managed</a:t>
            </a:r>
          </a:p>
          <a:p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77124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Size matters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95298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  <a:effectLst/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tent w/ 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88968</TotalTime>
  <Words>892</Words>
  <Application>Microsoft Macintosh PowerPoint</Application>
  <PresentationFormat>On-screen Show (4:3)</PresentationFormat>
  <Paragraphs>270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22</vt:i4>
      </vt:variant>
    </vt:vector>
  </HeadingPairs>
  <TitlesOfParts>
    <vt:vector size="37" baseType="lpstr">
      <vt:lpstr>Arial</vt:lpstr>
      <vt:lpstr>Bookman Old Style</vt:lpstr>
      <vt:lpstr>Calibri</vt:lpstr>
      <vt:lpstr>Century Gothic</vt:lpstr>
      <vt:lpstr>Gill Sans MT</vt:lpstr>
      <vt:lpstr>Times New Roman</vt:lpstr>
      <vt:lpstr>Cover Slides</vt:lpstr>
      <vt:lpstr>Content - No Photos</vt:lpstr>
      <vt:lpstr>Content w/ 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Software project challenges</vt:lpstr>
      <vt:lpstr>Software development before Agile</vt:lpstr>
      <vt:lpstr>Rational Unified Process (RUP)</vt:lpstr>
      <vt:lpstr>Agile Manifesto</vt:lpstr>
      <vt:lpstr>Principles of Agile Methods</vt:lpstr>
      <vt:lpstr>Different Agile Methods</vt:lpstr>
      <vt:lpstr>Different practices</vt:lpstr>
      <vt:lpstr>Size matters</vt:lpstr>
      <vt:lpstr>Other things matter, too</vt:lpstr>
      <vt:lpstr>Extreme Programming (XP)</vt:lpstr>
      <vt:lpstr>Scrum  Process</vt:lpstr>
      <vt:lpstr>Lean </vt:lpstr>
      <vt:lpstr>RAD/DSDM Process</vt:lpstr>
      <vt:lpstr>Feature Driven Development</vt:lpstr>
      <vt:lpstr>Crystal </vt:lpstr>
      <vt:lpstr>Scaled Agile Framework</vt:lpstr>
      <vt:lpstr>Agile Methods at Spotify</vt:lpstr>
      <vt:lpstr>DevOps</vt:lpstr>
      <vt:lpstr>Achieving DevOps:  CALMS</vt:lpstr>
      <vt:lpstr>Questions?</vt:lpstr>
      <vt:lpstr>Good luck on the final exam!</vt:lpstr>
    </vt:vector>
  </TitlesOfParts>
  <Company>Stevens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James Rowland</cp:lastModifiedBy>
  <cp:revision>1286</cp:revision>
  <cp:lastPrinted>2014-07-29T20:42:09Z</cp:lastPrinted>
  <dcterms:created xsi:type="dcterms:W3CDTF">2013-11-01T14:42:31Z</dcterms:created>
  <dcterms:modified xsi:type="dcterms:W3CDTF">2020-04-27T14:29:45Z</dcterms:modified>
</cp:coreProperties>
</file>